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orbe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j1Ma+lW8P722J3CNCKuDgELMOp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bel-bold.fntdata"/><Relationship Id="rId25" Type="http://schemas.openxmlformats.org/officeDocument/2006/relationships/font" Target="fonts/Corbel-regular.fntdata"/><Relationship Id="rId28" Type="http://schemas.openxmlformats.org/officeDocument/2006/relationships/font" Target="fonts/Corbel-boldItalic.fntdata"/><Relationship Id="rId27" Type="http://schemas.openxmlformats.org/officeDocument/2006/relationships/font" Target="fonts/Corbe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e59cccda8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e59cccda8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0e59cccda8_0_9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c9e058b3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c9e058b3d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fc9e058b3d_0_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e59cccda8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e59cccda8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0e59cccda8_0_1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e59cccda8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e59cccda8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0e59cccda8_0_5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e59cccda8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e59cccda8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0e59cccda8_0_7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c7dbefc9f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c7dbefc9f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fc7dbefc9f_0_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e59cccda8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e59cccda8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0e59cccda8_0_2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e59cccda8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e59cccda8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0e59cccda8_0_3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8f595124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" name="Google Shape;205;g2f8f5951246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f8f5951246_0_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ef636ee9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ef636ee9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fef636ee9c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15d9a90a0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15d9a90a0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015d9a90a0_0_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15d9a90a0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15d9a90a0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015d9a90a0_0_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e59cccda8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" name="Google Shape;111;g30e59cccda8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0e59cccda8_0_10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c9e058b3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c9e058b3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fc9e058b3d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ctrTitle"/>
          </p:nvPr>
        </p:nvSpPr>
        <p:spPr>
          <a:xfrm>
            <a:off x="685800" y="590550"/>
            <a:ext cx="8001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A00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" type="body"/>
          </p:nvPr>
        </p:nvSpPr>
        <p:spPr>
          <a:xfrm>
            <a:off x="685800" y="2190750"/>
            <a:ext cx="8001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2" type="body"/>
          </p:nvPr>
        </p:nvSpPr>
        <p:spPr>
          <a:xfrm>
            <a:off x="685800" y="2647950"/>
            <a:ext cx="800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descr="/Users/ranja/Documents/5-resources/ppt/2018 ppt-with R/new/working files/graphics_HD-title-maroon.png"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760470"/>
            <a:ext cx="9144000" cy="138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" type="body"/>
          </p:nvPr>
        </p:nvSpPr>
        <p:spPr>
          <a:xfrm rot="5400000">
            <a:off x="3086100" y="-1085850"/>
            <a:ext cx="2971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 rot="5400000">
            <a:off x="5457825" y="1285875"/>
            <a:ext cx="405765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" type="body"/>
          </p:nvPr>
        </p:nvSpPr>
        <p:spPr>
          <a:xfrm rot="5400000">
            <a:off x="1495426" y="-581025"/>
            <a:ext cx="405765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title"/>
          </p:nvPr>
        </p:nvSpPr>
        <p:spPr>
          <a:xfrm>
            <a:off x="722313" y="3305179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indent="-228600" lvl="5" marL="27432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indent="-228600" lvl="6" marL="32004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indent="-228600" lvl="7" marL="3657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indent="-228600" lvl="8" marL="4114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685800" y="1314450"/>
            <a:ext cx="38100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9pPr>
          </a:lstStyle>
          <a:p/>
        </p:txBody>
      </p:sp>
      <p:sp>
        <p:nvSpPr>
          <p:cNvPr id="28" name="Google Shape;28;p11"/>
          <p:cNvSpPr txBox="1"/>
          <p:nvPr>
            <p:ph idx="2" type="body"/>
          </p:nvPr>
        </p:nvSpPr>
        <p:spPr>
          <a:xfrm>
            <a:off x="4648200" y="1314450"/>
            <a:ext cx="38100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457200" y="1151338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9pPr>
          </a:lstStyle>
          <a:p/>
        </p:txBody>
      </p:sp>
      <p:sp>
        <p:nvSpPr>
          <p:cNvPr id="33" name="Google Shape;33;p12"/>
          <p:cNvSpPr txBox="1"/>
          <p:nvPr>
            <p:ph idx="3" type="body"/>
          </p:nvPr>
        </p:nvSpPr>
        <p:spPr>
          <a:xfrm>
            <a:off x="4645027" y="1151338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34" name="Google Shape;34;p12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457204" y="20479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3575050" y="204792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–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800"/>
              <a:buFont typeface="Arial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1792288" y="3600453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5"/>
          <p:cNvSpPr txBox="1"/>
          <p:nvPr>
            <p:ph idx="1" type="body"/>
          </p:nvPr>
        </p:nvSpPr>
        <p:spPr>
          <a:xfrm>
            <a:off x="1792288" y="4025506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800"/>
              <a:buFont typeface="Arial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7A0019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/Users/ranja/Documents/5-resources/ppt/2018 ppt-with R/new/working files/graphics_HD-M-maroon.png" id="12" name="Google Shape;12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852035"/>
            <a:ext cx="9144000" cy="29146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type="ctrTitle"/>
          </p:nvPr>
        </p:nvSpPr>
        <p:spPr>
          <a:xfrm>
            <a:off x="685800" y="590550"/>
            <a:ext cx="8001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Sky Islands Individual-Based Model</a:t>
            </a:r>
            <a:endParaRPr/>
          </a:p>
        </p:txBody>
      </p:sp>
      <p:sp>
        <p:nvSpPr>
          <p:cNvPr id="56" name="Google Shape;56;p1"/>
          <p:cNvSpPr txBox="1"/>
          <p:nvPr>
            <p:ph idx="1" type="body"/>
          </p:nvPr>
        </p:nvSpPr>
        <p:spPr>
          <a:xfrm>
            <a:off x="685800" y="1447800"/>
            <a:ext cx="80010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1800"/>
              <a:buChar char="●"/>
            </a:pPr>
            <a:r>
              <a:rPr lang="en-US">
                <a:solidFill>
                  <a:srgbClr val="7A0019"/>
                </a:solidFill>
              </a:rPr>
              <a:t>Completing the Sky Islands Model</a:t>
            </a:r>
            <a:endParaRPr>
              <a:solidFill>
                <a:srgbClr val="7A001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1800"/>
              <a:buChar char="●"/>
            </a:pPr>
            <a:r>
              <a:rPr lang="en-US">
                <a:solidFill>
                  <a:srgbClr val="7A0019"/>
                </a:solidFill>
              </a:rPr>
              <a:t>Simulation movement/duplication of species points</a:t>
            </a:r>
            <a:endParaRPr>
              <a:solidFill>
                <a:srgbClr val="7A0019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1800"/>
              <a:buChar char="○"/>
            </a:pPr>
            <a:r>
              <a:rPr lang="en-US">
                <a:solidFill>
                  <a:srgbClr val="7A0019"/>
                </a:solidFill>
              </a:rPr>
              <a:t>Movement based on Sky Islands Model</a:t>
            </a:r>
            <a:endParaRPr>
              <a:solidFill>
                <a:srgbClr val="7A0019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1800"/>
              <a:buChar char="○"/>
            </a:pPr>
            <a:r>
              <a:rPr lang="en-US">
                <a:solidFill>
                  <a:srgbClr val="7A0019"/>
                </a:solidFill>
              </a:rPr>
              <a:t>Birth rate affected by age</a:t>
            </a:r>
            <a:endParaRPr>
              <a:solidFill>
                <a:srgbClr val="7A0019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1800"/>
              <a:buChar char="○"/>
            </a:pPr>
            <a:r>
              <a:rPr lang="en-US">
                <a:solidFill>
                  <a:srgbClr val="7A0019"/>
                </a:solidFill>
              </a:rPr>
              <a:t>Death rate affected by age and intraspecific competition</a:t>
            </a:r>
            <a:endParaRPr>
              <a:solidFill>
                <a:srgbClr val="7A001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1800"/>
              <a:buChar char="●"/>
            </a:pPr>
            <a:r>
              <a:rPr lang="en-US">
                <a:solidFill>
                  <a:srgbClr val="7A0019"/>
                </a:solidFill>
              </a:rPr>
              <a:t>Moving forward</a:t>
            </a:r>
            <a:endParaRPr>
              <a:solidFill>
                <a:srgbClr val="7A0019"/>
              </a:solidFill>
            </a:endParaRPr>
          </a:p>
        </p:txBody>
      </p:sp>
      <p:sp>
        <p:nvSpPr>
          <p:cNvPr id="57" name="Google Shape;57;p1"/>
          <p:cNvSpPr txBox="1"/>
          <p:nvPr>
            <p:ph idx="2" type="body"/>
          </p:nvPr>
        </p:nvSpPr>
        <p:spPr>
          <a:xfrm>
            <a:off x="685800" y="3214750"/>
            <a:ext cx="8001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rPr lang="en-US"/>
              <a:t>Eric Gibson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e59cccda8_0_96"/>
          <p:cNvSpPr txBox="1"/>
          <p:nvPr>
            <p:ph type="title"/>
          </p:nvPr>
        </p:nvSpPr>
        <p:spPr>
          <a:xfrm>
            <a:off x="685800" y="-41925"/>
            <a:ext cx="77724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Individuals are Born</a:t>
            </a:r>
            <a:endParaRPr sz="2400"/>
          </a:p>
        </p:txBody>
      </p:sp>
      <p:pic>
        <p:nvPicPr>
          <p:cNvPr id="130" name="Google Shape;130;g30e59cccda8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950" y="722550"/>
            <a:ext cx="3856107" cy="4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c9e058b3d_0_6"/>
          <p:cNvSpPr txBox="1"/>
          <p:nvPr>
            <p:ph type="title"/>
          </p:nvPr>
        </p:nvSpPr>
        <p:spPr>
          <a:xfrm>
            <a:off x="685800" y="-143675"/>
            <a:ext cx="77724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Individuals Die</a:t>
            </a:r>
            <a:endParaRPr sz="2400"/>
          </a:p>
        </p:txBody>
      </p:sp>
      <p:pic>
        <p:nvPicPr>
          <p:cNvPr id="137" name="Google Shape;137;g2fc9e058b3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513" y="629325"/>
            <a:ext cx="5060969" cy="40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e59cccda8_0_122"/>
          <p:cNvSpPr txBox="1"/>
          <p:nvPr>
            <p:ph type="title"/>
          </p:nvPr>
        </p:nvSpPr>
        <p:spPr>
          <a:xfrm>
            <a:off x="685800" y="-143675"/>
            <a:ext cx="77724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Individuals Die</a:t>
            </a:r>
            <a:endParaRPr sz="2400"/>
          </a:p>
        </p:txBody>
      </p:sp>
      <p:pic>
        <p:nvPicPr>
          <p:cNvPr id="144" name="Google Shape;144;g30e59cccda8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3725"/>
            <a:ext cx="8839200" cy="387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e59cccda8_0_55"/>
          <p:cNvSpPr txBox="1"/>
          <p:nvPr/>
        </p:nvSpPr>
        <p:spPr>
          <a:xfrm>
            <a:off x="448136" y="0"/>
            <a:ext cx="7140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Population Simulations - </a:t>
            </a:r>
            <a:r>
              <a:rPr lang="en-US" sz="2000">
                <a:solidFill>
                  <a:srgbClr val="7A0019"/>
                </a:solidFill>
              </a:rPr>
              <a:t>Base Death Probability</a:t>
            </a:r>
            <a:endParaRPr sz="2000">
              <a:solidFill>
                <a:srgbClr val="7A0019"/>
              </a:solidFill>
            </a:endParaRPr>
          </a:p>
        </p:txBody>
      </p:sp>
      <p:sp>
        <p:nvSpPr>
          <p:cNvPr id="151" name="Google Shape;151;g30e59cccda8_0_55"/>
          <p:cNvSpPr txBox="1"/>
          <p:nvPr/>
        </p:nvSpPr>
        <p:spPr>
          <a:xfrm>
            <a:off x="2803650" y="2774950"/>
            <a:ext cx="3536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</a:rPr>
              <a:t>BDP = (1 / (1 + np.exp(-0.4 * (age - average_lifespan)))</a:t>
            </a:r>
            <a:endParaRPr sz="1000">
              <a:solidFill>
                <a:srgbClr val="595959"/>
              </a:solidFill>
            </a:endParaRPr>
          </a:p>
        </p:txBody>
      </p:sp>
      <p:pic>
        <p:nvPicPr>
          <p:cNvPr id="152" name="Google Shape;152;g30e59cccda8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175" y="3087877"/>
            <a:ext cx="4359649" cy="155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0e59cccda8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57" y="971150"/>
            <a:ext cx="4389693" cy="155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0e59cccda8_0_55"/>
          <p:cNvSpPr txBox="1"/>
          <p:nvPr/>
        </p:nvSpPr>
        <p:spPr>
          <a:xfrm>
            <a:off x="557150" y="647600"/>
            <a:ext cx="3536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</a:rPr>
              <a:t>BDP = (1 / (1 + np.exp(-0.1 * (age - average_lifespan)))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155" name="Google Shape;155;g30e59cccda8_0_55"/>
          <p:cNvSpPr txBox="1"/>
          <p:nvPr/>
        </p:nvSpPr>
        <p:spPr>
          <a:xfrm>
            <a:off x="5070825" y="647600"/>
            <a:ext cx="3536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</a:rPr>
              <a:t>BDP = (1 / (1 + np.exp(-0.9 * (age - average_lifespan)))</a:t>
            </a:r>
            <a:endParaRPr sz="1000">
              <a:solidFill>
                <a:srgbClr val="595959"/>
              </a:solidFill>
            </a:endParaRPr>
          </a:p>
        </p:txBody>
      </p:sp>
      <p:pic>
        <p:nvPicPr>
          <p:cNvPr id="156" name="Google Shape;156;g30e59cccda8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4326" y="965782"/>
            <a:ext cx="4389699" cy="1566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e59cccda8_0_73"/>
          <p:cNvSpPr txBox="1"/>
          <p:nvPr/>
        </p:nvSpPr>
        <p:spPr>
          <a:xfrm>
            <a:off x="448136" y="0"/>
            <a:ext cx="7140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Population Simulations - </a:t>
            </a:r>
            <a:r>
              <a:rPr lang="en-US" sz="2000">
                <a:solidFill>
                  <a:srgbClr val="7A0019"/>
                </a:solidFill>
              </a:rPr>
              <a:t>Adjusted</a:t>
            </a:r>
            <a:r>
              <a:rPr lang="en-US" sz="2000">
                <a:solidFill>
                  <a:srgbClr val="7A0019"/>
                </a:solidFill>
              </a:rPr>
              <a:t> Death Probability</a:t>
            </a:r>
            <a:endParaRPr sz="2000">
              <a:solidFill>
                <a:srgbClr val="7A0019"/>
              </a:solidFill>
            </a:endParaRPr>
          </a:p>
        </p:txBody>
      </p:sp>
      <p:sp>
        <p:nvSpPr>
          <p:cNvPr id="163" name="Google Shape;163;g30e59cccda8_0_73"/>
          <p:cNvSpPr txBox="1"/>
          <p:nvPr/>
        </p:nvSpPr>
        <p:spPr>
          <a:xfrm>
            <a:off x="2386950" y="2622750"/>
            <a:ext cx="4370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</a:rPr>
              <a:t>A</a:t>
            </a:r>
            <a:r>
              <a:rPr lang="en-US" sz="1200">
                <a:solidFill>
                  <a:srgbClr val="595959"/>
                </a:solidFill>
              </a:rPr>
              <a:t>DP = BDP</a:t>
            </a:r>
            <a:r>
              <a:rPr lang="en-US" sz="1200">
                <a:solidFill>
                  <a:srgbClr val="595959"/>
                </a:solidFill>
              </a:rPr>
              <a:t> * (2 * ((popSize / carrying_capacity) ** 0.1))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64" name="Google Shape;164;g30e59cccda8_0_73"/>
          <p:cNvSpPr txBox="1"/>
          <p:nvPr/>
        </p:nvSpPr>
        <p:spPr>
          <a:xfrm>
            <a:off x="2085900" y="431350"/>
            <a:ext cx="49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</a:rPr>
              <a:t>ADP</a:t>
            </a:r>
            <a:r>
              <a:rPr lang="en-US" sz="1200">
                <a:solidFill>
                  <a:srgbClr val="595959"/>
                </a:solidFill>
              </a:rPr>
              <a:t> = BDP</a:t>
            </a:r>
            <a:r>
              <a:rPr lang="en-US" sz="1200">
                <a:solidFill>
                  <a:srgbClr val="595959"/>
                </a:solidFill>
              </a:rPr>
              <a:t> * (2 * ((popSize / carrying_capacity) ** 2))</a:t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id="165" name="Google Shape;165;g30e59cccda8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50" y="779375"/>
            <a:ext cx="7475302" cy="1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0e59cccda8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050" y="2977950"/>
            <a:ext cx="7429903" cy="17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c7dbefc9f_0_12"/>
          <p:cNvSpPr txBox="1"/>
          <p:nvPr/>
        </p:nvSpPr>
        <p:spPr>
          <a:xfrm>
            <a:off x="448113" y="0"/>
            <a:ext cx="3849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Population Simulations</a:t>
            </a:r>
            <a:endParaRPr sz="2400">
              <a:solidFill>
                <a:srgbClr val="7A0019"/>
              </a:solidFill>
            </a:endParaRPr>
          </a:p>
        </p:txBody>
      </p:sp>
      <p:sp>
        <p:nvSpPr>
          <p:cNvPr id="173" name="Google Shape;173;g2fc7dbefc9f_0_12"/>
          <p:cNvSpPr txBox="1"/>
          <p:nvPr/>
        </p:nvSpPr>
        <p:spPr>
          <a:xfrm>
            <a:off x="3950675" y="126900"/>
            <a:ext cx="4796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A0019"/>
              </a:solidFill>
            </a:endParaRPr>
          </a:p>
        </p:txBody>
      </p:sp>
      <p:sp>
        <p:nvSpPr>
          <p:cNvPr id="174" name="Google Shape;174;g2fc7dbefc9f_0_12"/>
          <p:cNvSpPr txBox="1"/>
          <p:nvPr/>
        </p:nvSpPr>
        <p:spPr>
          <a:xfrm>
            <a:off x="3628800" y="363600"/>
            <a:ext cx="1886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7A0019"/>
                </a:solidFill>
              </a:rPr>
              <a:t>Simulation 1</a:t>
            </a:r>
            <a:endParaRPr sz="1500" u="sng">
              <a:solidFill>
                <a:srgbClr val="7A0019"/>
              </a:solidFill>
            </a:endParaRPr>
          </a:p>
        </p:txBody>
      </p:sp>
      <p:sp>
        <p:nvSpPr>
          <p:cNvPr id="175" name="Google Shape;175;g2fc7dbefc9f_0_12"/>
          <p:cNvSpPr txBox="1"/>
          <p:nvPr/>
        </p:nvSpPr>
        <p:spPr>
          <a:xfrm>
            <a:off x="794700" y="714350"/>
            <a:ext cx="755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BDP = (1 / (1 + np.exp(-0.45 * (age - average_lifespan))) + random.uniform(-BDP,BDP)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176" name="Google Shape;176;g2fc7dbefc9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0" y="1242720"/>
            <a:ext cx="4449603" cy="157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fc7dbefc9f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51" y="1242708"/>
            <a:ext cx="4449603" cy="157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fc7dbefc9f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7201" y="3010048"/>
            <a:ext cx="4449597" cy="157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e59cccda8_0_21"/>
          <p:cNvSpPr txBox="1"/>
          <p:nvPr/>
        </p:nvSpPr>
        <p:spPr>
          <a:xfrm>
            <a:off x="448113" y="0"/>
            <a:ext cx="3849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Population Simulations</a:t>
            </a:r>
            <a:endParaRPr sz="2400">
              <a:solidFill>
                <a:srgbClr val="7A0019"/>
              </a:solidFill>
            </a:endParaRPr>
          </a:p>
        </p:txBody>
      </p:sp>
      <p:sp>
        <p:nvSpPr>
          <p:cNvPr id="185" name="Google Shape;185;g30e59cccda8_0_21"/>
          <p:cNvSpPr txBox="1"/>
          <p:nvPr/>
        </p:nvSpPr>
        <p:spPr>
          <a:xfrm>
            <a:off x="3950675" y="126900"/>
            <a:ext cx="4796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A0019"/>
              </a:solidFill>
            </a:endParaRPr>
          </a:p>
        </p:txBody>
      </p:sp>
      <p:pic>
        <p:nvPicPr>
          <p:cNvPr id="186" name="Google Shape;186;g30e59cccda8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00" y="1242688"/>
            <a:ext cx="4449603" cy="15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0e59cccda8_0_21"/>
          <p:cNvSpPr txBox="1"/>
          <p:nvPr/>
        </p:nvSpPr>
        <p:spPr>
          <a:xfrm>
            <a:off x="3628800" y="363600"/>
            <a:ext cx="1886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7A0019"/>
                </a:solidFill>
              </a:rPr>
              <a:t>Simulation 2</a:t>
            </a:r>
            <a:endParaRPr sz="1500" u="sng">
              <a:solidFill>
                <a:srgbClr val="7A0019"/>
              </a:solidFill>
            </a:endParaRPr>
          </a:p>
        </p:txBody>
      </p:sp>
      <p:sp>
        <p:nvSpPr>
          <p:cNvPr id="188" name="Google Shape;188;g30e59cccda8_0_21"/>
          <p:cNvSpPr txBox="1"/>
          <p:nvPr/>
        </p:nvSpPr>
        <p:spPr>
          <a:xfrm>
            <a:off x="794700" y="718400"/>
            <a:ext cx="755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BDP = (1 / (1 + np.exp(-0.9 * (age - average_lifespan))) + random.uniform(-BDP,BDP)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189" name="Google Shape;189;g30e59cccda8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189" y="3010025"/>
            <a:ext cx="4449618" cy="15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0e59cccda8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242704"/>
            <a:ext cx="4449603" cy="157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e59cccda8_0_38"/>
          <p:cNvSpPr txBox="1"/>
          <p:nvPr/>
        </p:nvSpPr>
        <p:spPr>
          <a:xfrm>
            <a:off x="448113" y="0"/>
            <a:ext cx="3849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Population Simulations</a:t>
            </a:r>
            <a:endParaRPr sz="2400">
              <a:solidFill>
                <a:srgbClr val="7A0019"/>
              </a:solidFill>
            </a:endParaRPr>
          </a:p>
        </p:txBody>
      </p:sp>
      <p:sp>
        <p:nvSpPr>
          <p:cNvPr id="197" name="Google Shape;197;g30e59cccda8_0_38"/>
          <p:cNvSpPr txBox="1"/>
          <p:nvPr/>
        </p:nvSpPr>
        <p:spPr>
          <a:xfrm>
            <a:off x="3950675" y="126900"/>
            <a:ext cx="4796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A0019"/>
              </a:solidFill>
            </a:endParaRPr>
          </a:p>
        </p:txBody>
      </p:sp>
      <p:pic>
        <p:nvPicPr>
          <p:cNvPr id="198" name="Google Shape;198;g30e59cccda8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00" y="1242688"/>
            <a:ext cx="4449603" cy="15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0e59cccda8_0_38"/>
          <p:cNvSpPr txBox="1"/>
          <p:nvPr/>
        </p:nvSpPr>
        <p:spPr>
          <a:xfrm>
            <a:off x="3628800" y="363600"/>
            <a:ext cx="1886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7A0019"/>
                </a:solidFill>
              </a:rPr>
              <a:t>Simulation 3</a:t>
            </a:r>
            <a:endParaRPr sz="1500" u="sng">
              <a:solidFill>
                <a:srgbClr val="7A0019"/>
              </a:solidFill>
            </a:endParaRPr>
          </a:p>
        </p:txBody>
      </p:sp>
      <p:sp>
        <p:nvSpPr>
          <p:cNvPr id="200" name="Google Shape;200;g30e59cccda8_0_38"/>
          <p:cNvSpPr txBox="1"/>
          <p:nvPr/>
        </p:nvSpPr>
        <p:spPr>
          <a:xfrm>
            <a:off x="794700" y="718400"/>
            <a:ext cx="755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BDP = (1 / (1 + np.exp(-0.1 * (age - average_lifespan))) + random.uniform(-BDP,BDP)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201" name="Google Shape;201;g30e59cccda8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189" y="3010025"/>
            <a:ext cx="4449618" cy="15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0e59cccda8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242704"/>
            <a:ext cx="4449603" cy="157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8f5951246_0_7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Steps Forward</a:t>
            </a:r>
            <a:endParaRPr/>
          </a:p>
        </p:txBody>
      </p:sp>
      <p:sp>
        <p:nvSpPr>
          <p:cNvPr id="209" name="Google Shape;209;g2f8f5951246_0_7"/>
          <p:cNvSpPr txBox="1"/>
          <p:nvPr>
            <p:ph idx="1" type="body"/>
          </p:nvPr>
        </p:nvSpPr>
        <p:spPr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Create a Spatial Decision Model to move each individual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Model with changes over time annually (likely with monthly precipitation, temperature, and NDVI)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Add food/shelter to model (Ponderosa Pine and precipitation most likely) for more defined decisions of individuals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anja/Documents/5-resources/ppt/2018 ppt-with R/new/working files/graphics_HD-end-maroon.png" id="214" name="Google Shape;2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06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685800" y="594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Sky Islands Model Completion</a:t>
            </a:r>
            <a:endParaRPr/>
          </a:p>
        </p:txBody>
      </p:sp>
      <p:pic>
        <p:nvPicPr>
          <p:cNvPr id="63" name="Google Shape;6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" y="806950"/>
            <a:ext cx="4024074" cy="39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6277113" y="3713825"/>
            <a:ext cx="32061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T-statistic: -702.43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P-value: &gt;0.0001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5" name="Google Shape;6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375" y="916800"/>
            <a:ext cx="2918477" cy="228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2fef636ee9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886" y="63526"/>
            <a:ext cx="4878223" cy="475435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2fef636ee9c_0_0"/>
          <p:cNvSpPr txBox="1"/>
          <p:nvPr/>
        </p:nvSpPr>
        <p:spPr>
          <a:xfrm>
            <a:off x="465300" y="101550"/>
            <a:ext cx="184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Today</a:t>
            </a:r>
            <a:endParaRPr sz="2400">
              <a:solidFill>
                <a:srgbClr val="7A001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3015d9a90a0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886" y="63526"/>
            <a:ext cx="4878223" cy="475435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3015d9a90a0_0_11"/>
          <p:cNvSpPr txBox="1"/>
          <p:nvPr/>
        </p:nvSpPr>
        <p:spPr>
          <a:xfrm>
            <a:off x="465300" y="101550"/>
            <a:ext cx="184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50 Years</a:t>
            </a:r>
            <a:endParaRPr sz="2400">
              <a:solidFill>
                <a:srgbClr val="7A0019"/>
              </a:solidFill>
            </a:endParaRPr>
          </a:p>
        </p:txBody>
      </p:sp>
      <p:sp>
        <p:nvSpPr>
          <p:cNvPr id="80" name="Google Shape;80;g3015d9a90a0_0_11"/>
          <p:cNvSpPr txBox="1"/>
          <p:nvPr/>
        </p:nvSpPr>
        <p:spPr>
          <a:xfrm>
            <a:off x="2309400" y="4483650"/>
            <a:ext cx="411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 sz="500">
                <a:solidFill>
                  <a:schemeClr val="dk1"/>
                </a:solidFill>
              </a:rPr>
              <a:t>Coe, Sharon J, et al. “Chapter 1: A Review of Historical Trends and Projections for Future Change of Climate and Vegetation.”</a:t>
            </a:r>
            <a:r>
              <a:rPr lang="en-US" sz="500">
                <a:solidFill>
                  <a:schemeClr val="dk1"/>
                </a:solidFill>
              </a:rPr>
              <a:t> </a:t>
            </a:r>
            <a:r>
              <a:rPr i="1" lang="en-US" sz="500">
                <a:solidFill>
                  <a:schemeClr val="dk1"/>
                </a:solidFill>
              </a:rPr>
              <a:t>An 		Assessment of Climate Change and the Vulnerability of Wildlife in the Sky Islands of the Southwest</a:t>
            </a:r>
            <a:r>
              <a:rPr lang="en-US" sz="500">
                <a:solidFill>
                  <a:schemeClr val="dk1"/>
                </a:solidFill>
              </a:rPr>
              <a:t>, USFS, Fort Collins,	 Colorado, 2012, pp. 1–12, doi.org/10.2737/RMRS-GTR-273. Accessed 25 Oct. 2024. 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3015d9a90a0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886" y="63526"/>
            <a:ext cx="4878223" cy="475435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015d9a90a0_0_6"/>
          <p:cNvSpPr txBox="1"/>
          <p:nvPr/>
        </p:nvSpPr>
        <p:spPr>
          <a:xfrm>
            <a:off x="236875" y="93050"/>
            <a:ext cx="1421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88" name="Google Shape;88;g3015d9a90a0_0_6"/>
          <p:cNvSpPr txBox="1"/>
          <p:nvPr/>
        </p:nvSpPr>
        <p:spPr>
          <a:xfrm>
            <a:off x="465300" y="101550"/>
            <a:ext cx="184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10</a:t>
            </a:r>
            <a:r>
              <a:rPr lang="en-US" sz="2400">
                <a:solidFill>
                  <a:srgbClr val="7A0019"/>
                </a:solidFill>
              </a:rPr>
              <a:t>0 Years</a:t>
            </a:r>
            <a:endParaRPr sz="2400">
              <a:solidFill>
                <a:srgbClr val="7A0019"/>
              </a:solidFill>
            </a:endParaRPr>
          </a:p>
        </p:txBody>
      </p:sp>
      <p:sp>
        <p:nvSpPr>
          <p:cNvPr id="89" name="Google Shape;89;g3015d9a90a0_0_6"/>
          <p:cNvSpPr txBox="1"/>
          <p:nvPr/>
        </p:nvSpPr>
        <p:spPr>
          <a:xfrm>
            <a:off x="2309400" y="4483650"/>
            <a:ext cx="411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 sz="500">
                <a:solidFill>
                  <a:schemeClr val="dk1"/>
                </a:solidFill>
              </a:rPr>
              <a:t>Coe, Sharon J, et al. “Chapter 1: A Review of Historical Trends and Projections for Future Change of Climate and Vegetation.” </a:t>
            </a:r>
            <a:r>
              <a:rPr i="1" lang="en-US" sz="500">
                <a:solidFill>
                  <a:schemeClr val="dk1"/>
                </a:solidFill>
              </a:rPr>
              <a:t>An 		Assessment of Climate Change and the Vulnerability of Wildlife in the Sky Islands of the Southwest</a:t>
            </a:r>
            <a:r>
              <a:rPr lang="en-US" sz="500">
                <a:solidFill>
                  <a:schemeClr val="dk1"/>
                </a:solidFill>
              </a:rPr>
              <a:t>, USFS, Fort Collins,	 Colorado, 2012, pp. 1–12, doi.org/10.2737/RMRS-GTR-273. Accessed 25 Oct. 2024. 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/>
        </p:nvSpPr>
        <p:spPr>
          <a:xfrm>
            <a:off x="573975" y="372225"/>
            <a:ext cx="55848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>
                <a:solidFill>
                  <a:srgbClr val="7A0019"/>
                </a:solidFill>
              </a:rPr>
              <a:t>Abert’s Squirrel Preferences</a:t>
            </a:r>
            <a:endParaRPr b="0" i="0" sz="2600" u="none" cap="none" strike="noStrike">
              <a:solidFill>
                <a:srgbClr val="7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50" y="1385124"/>
            <a:ext cx="2847226" cy="21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663" y="1390724"/>
            <a:ext cx="2847220" cy="213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775" y="1390737"/>
            <a:ext cx="2894600" cy="213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6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431450" y="253800"/>
            <a:ext cx="39762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How Individuals Move</a:t>
            </a:r>
            <a:endParaRPr sz="2400">
              <a:solidFill>
                <a:srgbClr val="7A0019"/>
              </a:solidFill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609100" y="972875"/>
            <a:ext cx="7596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-US" sz="1600">
                <a:solidFill>
                  <a:srgbClr val="595959"/>
                </a:solidFill>
              </a:rPr>
              <a:t>Value of the raster cell each point intersects is extracted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-US" sz="1600">
                <a:solidFill>
                  <a:srgbClr val="595959"/>
                </a:solidFill>
              </a:rPr>
              <a:t>Values of each raster cell surrounding the cell mentioned above is extracted and the maximum value is found - RANDOMIZED!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-US" sz="1600">
                <a:solidFill>
                  <a:srgbClr val="595959"/>
                </a:solidFill>
              </a:rPr>
              <a:t>Point then moves to this cell through a queen transformation (10x10)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875" y="2334900"/>
            <a:ext cx="2196250" cy="2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4060625" y="2952425"/>
            <a:ext cx="45006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-US" sz="1600">
                <a:solidFill>
                  <a:srgbClr val="595959"/>
                </a:solidFill>
              </a:rPr>
              <a:t>More transformations per year will be done 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-US" sz="1600">
                <a:solidFill>
                  <a:srgbClr val="595959"/>
                </a:solidFill>
              </a:rPr>
              <a:t>Movement towards food sources will also be implemented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e59cccda8_0_10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6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30e59cccda8_0_109"/>
          <p:cNvSpPr txBox="1"/>
          <p:nvPr/>
        </p:nvSpPr>
        <p:spPr>
          <a:xfrm>
            <a:off x="431450" y="101400"/>
            <a:ext cx="39762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A0019"/>
                </a:solidFill>
              </a:rPr>
              <a:t>How Individuals Move</a:t>
            </a:r>
            <a:endParaRPr sz="2400">
              <a:solidFill>
                <a:srgbClr val="7A0019"/>
              </a:solidFill>
            </a:endParaRPr>
          </a:p>
        </p:txBody>
      </p:sp>
      <p:pic>
        <p:nvPicPr>
          <p:cNvPr id="116" name="Google Shape;116;g30e59cccda8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638" y="736100"/>
            <a:ext cx="5194723" cy="398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c9e058b3d_0_0"/>
          <p:cNvSpPr txBox="1"/>
          <p:nvPr>
            <p:ph type="title"/>
          </p:nvPr>
        </p:nvSpPr>
        <p:spPr>
          <a:xfrm>
            <a:off x="685800" y="-41925"/>
            <a:ext cx="77724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Individuals are Born</a:t>
            </a:r>
            <a:endParaRPr sz="2400"/>
          </a:p>
        </p:txBody>
      </p:sp>
      <p:pic>
        <p:nvPicPr>
          <p:cNvPr id="123" name="Google Shape;123;g2fc9e058b3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600" y="739275"/>
            <a:ext cx="4568805" cy="3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VP-regents-PowerPoint-HD-3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